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7"/>
  </p:notesMasterIdLst>
  <p:sldIdLst>
    <p:sldId id="278" r:id="rId2"/>
    <p:sldId id="279" r:id="rId3"/>
    <p:sldId id="281" r:id="rId4"/>
    <p:sldId id="280" r:id="rId5"/>
    <p:sldId id="256" r:id="rId6"/>
    <p:sldId id="267" r:id="rId7"/>
    <p:sldId id="257" r:id="rId8"/>
    <p:sldId id="268" r:id="rId9"/>
    <p:sldId id="258" r:id="rId10"/>
    <p:sldId id="269" r:id="rId11"/>
    <p:sldId id="259" r:id="rId12"/>
    <p:sldId id="270" r:id="rId13"/>
    <p:sldId id="260" r:id="rId14"/>
    <p:sldId id="271" r:id="rId15"/>
    <p:sldId id="261" r:id="rId16"/>
    <p:sldId id="272" r:id="rId17"/>
    <p:sldId id="262" r:id="rId18"/>
    <p:sldId id="276" r:id="rId19"/>
    <p:sldId id="264" r:id="rId20"/>
    <p:sldId id="273" r:id="rId21"/>
    <p:sldId id="265" r:id="rId22"/>
    <p:sldId id="274" r:id="rId23"/>
    <p:sldId id="266" r:id="rId24"/>
    <p:sldId id="275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4EA3"/>
    <a:srgbClr val="E6A4B4"/>
    <a:srgbClr val="C52D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9916B-10B4-43C9-B7A0-927F3ED4B53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4B0F7-5F13-4DD2-9CA5-FB3159D619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73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E476-8F13-CDD0-732D-BE2397457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3193C5-DEA7-0CC4-9DF8-3FB63FB1A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69EA1-ADC4-7657-1096-9F583EA2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E3A85-812A-34E0-FEDE-9BC18FBFF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41103-A983-2ABD-ABD3-7AEDF5A7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324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AD20-85A5-0226-F52A-538459D8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CDAD1-7805-2AD8-520A-3F0C34188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4626A-F71A-E4FD-CA1E-8F0E701D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8BE0C-3BB2-45E5-C283-F15ADF6C4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ECC92-CF1D-110A-43A6-C5C0A8C5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470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352549-E74B-A362-F34E-71ABBB4386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12515-0D82-675E-1231-C2395734D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02CD2-82CF-98FB-C1AA-1A810BD92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FC7A-E5AD-7344-4407-26774961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2B44C-6CFB-C2D1-92BE-6C27DF566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36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11D3-9D9E-063E-53B4-15FE642F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01F3-1440-7CEF-7BB0-801CB9EE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AAEE2-2A5A-EE17-EAFD-3BDBBE81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90F85-44BD-B95F-7DDE-2DB8A026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656AC-D6EF-05C5-6EEF-4001B524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62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EB2A-7CED-81E7-2C26-E04E2B667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8788F-4349-10F1-82BD-4818A5B1F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91F11-AD37-2043-9F6E-2A3E069F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FCB16-DE3A-EAE4-2743-0B5CBD498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571F3-AD0A-881A-94A2-6BBBBC2C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95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2DB9-433B-CF36-D489-4391F56D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CC9A2-3738-A600-5059-7388619ED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6073D-03C0-05C1-591E-530348458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9F2BC-D744-1E70-B8B8-1E66F1BA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E9322-99F0-E5F6-B26F-A5C046A5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040A4-C4D6-3D14-D9C7-567A5569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66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CEA4-A210-5638-D924-E84D78276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64F74-E241-24F8-D48D-86F05AA8E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BC82E-7353-5BB1-A301-708DD21FA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08D70-EF4C-5408-E4B7-87EB687F1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CCE84-BC3D-AD8E-1C6E-E99746AEF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8B67C-68F3-C47E-B1C5-FD094204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1D0DA-BFD2-C49E-E148-EFCE3344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422CA-67DD-5BB2-0E9E-D3E97EC2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07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E853-E86F-616C-E7D6-72E91A86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78D80-869C-2F00-0FB9-2A6D9523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545FB-93E5-2370-1B1C-DA8792128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1797D-ACC3-C3C8-0D80-E0DAE86F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91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3C84C-1B23-B35F-0220-D8C6F6F1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27C07-25E9-7A68-CDA2-2176F948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A1C82-FE08-612A-CBA4-8862777F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73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F3A9-3B8D-B953-0BB6-8FE9504C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DB672-D823-736D-68EB-D69C99AC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7AE6E-0D04-A986-45D3-5C2E8955A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6067D-EA8B-3251-4AFC-C88D4DCF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4F13E-1DA6-CBF7-6959-1E37C4E7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29085-E0D4-9912-FA4F-5EFC0F49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02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254D-C882-0E59-8DA0-2E3FACBF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567E53-A6BB-FD73-071F-ACF64C87D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653A9-6CF5-28A8-CCB8-178DD2A6E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8A5A-3C9C-49C8-B947-5A3961D9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EB55C-F804-7EB2-9CDB-054588151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6DF57-7E9E-E1C6-C626-6705C297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39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4C844F-E200-4755-FFFC-EC93A19F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FE3C1-C6E6-0ACB-1BD5-96B62D339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BD60D-E31B-6C5B-EF3F-B25064C77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6798E-FB75-4652-B1EC-9F3F43E73C82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C93CF-63E3-791B-4F59-4A5213B07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577D8-0DA2-8590-52EE-344F248DE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svg"/><Relationship Id="rId7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DAF984-E981-4652-BD40-36AA213EE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7D4E41-3E8A-E76A-AD7C-71D4353A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8657"/>
            <a:ext cx="12192000" cy="222068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6600" b="1" dirty="0"/>
              <a:t>CONSUMER GOODS</a:t>
            </a:r>
            <a:br>
              <a:rPr lang="en-US" sz="6600" b="1" dirty="0"/>
            </a:br>
            <a:r>
              <a:rPr lang="en-US" sz="6600" b="1" dirty="0"/>
              <a:t>AD-HOC INSIGHTS</a:t>
            </a:r>
            <a:br>
              <a:rPr lang="en-US" sz="6600" b="1" dirty="0"/>
            </a:br>
            <a:endParaRPr lang="en-IN" sz="6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38CAF-07A0-2BC4-3802-C5EEE20BBB6A}"/>
              </a:ext>
            </a:extLst>
          </p:cNvPr>
          <p:cNvSpPr txBox="1"/>
          <p:nvPr/>
        </p:nvSpPr>
        <p:spPr>
          <a:xfrm>
            <a:off x="4108579" y="4146683"/>
            <a:ext cx="4398927" cy="369332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b="1" dirty="0"/>
              <a:t>Created By:  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Shantanu Dayanand Bankar</a:t>
            </a:r>
            <a:endParaRPr lang="en-IN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0579EFE8-CFAB-6A51-B826-03F748CD35E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87" y="5814335"/>
            <a:ext cx="1065145" cy="985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E5C19-F7A6-EAEC-F8C2-B2B419F38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47" y="2318657"/>
            <a:ext cx="1035697" cy="863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2382BF-7C8D-A828-B0B9-535F329A1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248" y="3319470"/>
            <a:ext cx="985128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4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F7EB89-9DDE-253B-7A1F-CB424DFCE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77E3C-121A-2251-ADC1-DDD5FBCA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AF3D9FC-D2E0-638E-6EC0-47B57D5A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699" y="2709246"/>
            <a:ext cx="1726163" cy="1070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3B774B-FB27-FD36-C55A-4E22E481F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4" y="1878791"/>
            <a:ext cx="3445585" cy="273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F71D22-5EDA-022E-7A2A-7736DCCDB300}"/>
              </a:ext>
            </a:extLst>
          </p:cNvPr>
          <p:cNvSpPr txBox="1"/>
          <p:nvPr/>
        </p:nvSpPr>
        <p:spPr>
          <a:xfrm>
            <a:off x="6503436" y="4999801"/>
            <a:ext cx="5197151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Segments such as notebooks, accessories, and peripherals are experiencing notable manufacturing expansion when contrasted with desktops, storage, and networking.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Notebooks, accessories, and peripherals make up </a:t>
            </a:r>
            <a:r>
              <a:rPr lang="en-US" sz="1400" b="1" dirty="0"/>
              <a:t>83% </a:t>
            </a:r>
            <a:r>
              <a:rPr lang="en-US" sz="1400" dirty="0"/>
              <a:t>of the total manufactured products.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11B91-1368-8D01-1F46-7A5B1A0C1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36" y="1556225"/>
            <a:ext cx="5197150" cy="33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EA7A0-5D3D-354C-EA54-180918C20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442FF03-DBA3-7788-2C4A-EF83FBE92E27}"/>
              </a:ext>
            </a:extLst>
          </p:cNvPr>
          <p:cNvCxnSpPr>
            <a:cxnSpLocks/>
          </p:cNvCxnSpPr>
          <p:nvPr/>
        </p:nvCxnSpPr>
        <p:spPr>
          <a:xfrm>
            <a:off x="6056818" y="3876115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00A0079E-5DAC-D5EA-BDEA-1D29CC56DF26}"/>
              </a:ext>
            </a:extLst>
          </p:cNvPr>
          <p:cNvSpPr txBox="1"/>
          <p:nvPr/>
        </p:nvSpPr>
        <p:spPr>
          <a:xfrm>
            <a:off x="189460" y="1619877"/>
            <a:ext cx="572626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AE9CB785-46F0-31C5-3340-BFC3E04B739A}"/>
              </a:ext>
            </a:extLst>
          </p:cNvPr>
          <p:cNvSpPr txBox="1"/>
          <p:nvPr/>
        </p:nvSpPr>
        <p:spPr>
          <a:xfrm>
            <a:off x="7568264" y="2835733"/>
            <a:ext cx="445407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780A23-7795-78CF-DE5A-7471C1AC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92047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r>
              <a:rPr lang="en-US" sz="1400" b="1" dirty="0"/>
              <a:t>=&gt; Follow-up: Which segment had the most increase in unique products in 2021 vs 2020? The final output contains these fields,			     </a:t>
            </a:r>
            <a:br>
              <a:rPr lang="en-US" sz="1400" b="1" dirty="0"/>
            </a:br>
            <a:r>
              <a:rPr lang="en-US" sz="1400" b="1" dirty="0"/>
              <a:t>     segment </a:t>
            </a:r>
            <a:br>
              <a:rPr lang="en-US" sz="1400" b="1" dirty="0"/>
            </a:br>
            <a:r>
              <a:rPr lang="en-US" sz="1400" b="1" dirty="0"/>
              <a:t>     product_count_2020</a:t>
            </a:r>
            <a:br>
              <a:rPr lang="en-US" sz="1400" b="1" dirty="0"/>
            </a:br>
            <a:r>
              <a:rPr lang="en-US" sz="1400" b="1" dirty="0"/>
              <a:t>     product_count_2021				 </a:t>
            </a:r>
            <a:br>
              <a:rPr lang="en-US" sz="1400" b="1" dirty="0"/>
            </a:br>
            <a:r>
              <a:rPr lang="en-US" sz="1400" b="1" dirty="0"/>
              <a:t>     difference</a:t>
            </a: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CCA97D7-4195-0BAE-6744-695B794C085E}"/>
              </a:ext>
            </a:extLst>
          </p:cNvPr>
          <p:cNvSpPr txBox="1">
            <a:spLocks/>
          </p:cNvSpPr>
          <p:nvPr/>
        </p:nvSpPr>
        <p:spPr>
          <a:xfrm>
            <a:off x="0" y="9331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4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5BFE53-1142-E825-0482-5638CB6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60" y="2106859"/>
            <a:ext cx="5726261" cy="4592522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ADCF10-8C4F-B8EB-FE1F-458D5574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5" y="3317440"/>
            <a:ext cx="4454075" cy="217136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406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7D916-6CC4-147B-2D57-A1444B54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C58768-64DB-E066-2754-8E5EBE20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br>
              <a:rPr lang="en-US" sz="3600" b="1" dirty="0"/>
            </a:b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3343EA8F-EAE7-8AAB-F8CE-181CE7B14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858" y="2475979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CECCE-77F7-B642-CFDE-C73454B83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8" y="1838041"/>
            <a:ext cx="4454075" cy="234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3DE39-4077-92A7-9C0C-1ADAEC8690B8}"/>
              </a:ext>
            </a:extLst>
          </p:cNvPr>
          <p:cNvSpPr txBox="1"/>
          <p:nvPr/>
        </p:nvSpPr>
        <p:spPr>
          <a:xfrm>
            <a:off x="6811347" y="4747875"/>
            <a:ext cx="510219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Accessories</a:t>
            </a:r>
            <a:r>
              <a:rPr lang="en-US" sz="1400" dirty="0"/>
              <a:t> saw the most significant rise in production.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Storage and networking </a:t>
            </a:r>
            <a:r>
              <a:rPr lang="en-US" sz="1400" dirty="0"/>
              <a:t>are undergoing slower growth compared to other segments.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D54C2-54CE-BB9D-F209-E7E3645B7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46" y="1374952"/>
            <a:ext cx="5102195" cy="327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0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709CE-F0DB-8599-3DE1-3602F9C7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B94FA1F-F10E-EAF5-F70A-3C836D44C381}"/>
              </a:ext>
            </a:extLst>
          </p:cNvPr>
          <p:cNvCxnSpPr>
            <a:cxnSpLocks/>
          </p:cNvCxnSpPr>
          <p:nvPr/>
        </p:nvCxnSpPr>
        <p:spPr>
          <a:xfrm>
            <a:off x="6056818" y="3876115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0A6ED412-C56E-474A-7C80-013BB08C9877}"/>
              </a:ext>
            </a:extLst>
          </p:cNvPr>
          <p:cNvSpPr txBox="1"/>
          <p:nvPr/>
        </p:nvSpPr>
        <p:spPr>
          <a:xfrm>
            <a:off x="169660" y="1619877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118BF8A7-C8A2-0622-CF85-CA2F9F6382EB}"/>
              </a:ext>
            </a:extLst>
          </p:cNvPr>
          <p:cNvSpPr txBox="1"/>
          <p:nvPr/>
        </p:nvSpPr>
        <p:spPr>
          <a:xfrm>
            <a:off x="7568264" y="3572852"/>
            <a:ext cx="445407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EBD901-77D9-1BCA-CA1C-6868182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2"/>
            <a:ext cx="12192000" cy="787448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r>
              <a:rPr lang="en-US" sz="1400" b="1" dirty="0"/>
              <a:t>=&gt;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Get the products that have the highest and lowest manufacturing costs.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dirty="0">
                <a:solidFill>
                  <a:srgbClr val="000000"/>
                </a:solidFill>
              </a:rPr>
              <a:t>   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The final output should contain these fields,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600" b="1" i="0" dirty="0" err="1">
                <a:solidFill>
                  <a:srgbClr val="000000"/>
                </a:solidFill>
                <a:effectLst/>
              </a:rPr>
              <a:t>product_code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 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    product </a:t>
            </a:r>
            <a:r>
              <a:rPr lang="en-US" sz="1600" b="1" i="0" dirty="0" err="1">
                <a:solidFill>
                  <a:srgbClr val="000000"/>
                </a:solidFill>
                <a:effectLst/>
              </a:rPr>
              <a:t>manufacturing_cost</a:t>
            </a:r>
            <a:r>
              <a:rPr lang="en-US" sz="1600" b="1" dirty="0"/>
              <a:t> </a:t>
            </a:r>
            <a:br>
              <a:rPr lang="en-US" sz="800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2414362C-E819-056D-9369-8721D5CFBD3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5</a:t>
            </a:r>
            <a:endParaRPr lang="en-IN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8894C-078B-696B-6EE2-B940BA1A9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4" y="4128795"/>
            <a:ext cx="4454074" cy="89107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5DE8FA-E36A-9565-40CA-A781FC43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" y="2171362"/>
            <a:ext cx="5746059" cy="442538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33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E8191C-807E-A18C-C7AB-475A70E2C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F8349B-2B28-4BA8-6840-B17F8958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202124D-F5C9-9921-1160-06F29215A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4387" y="2860856"/>
            <a:ext cx="1726163" cy="7899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2CF8DC-6548-7A28-4C55-DD6CB7ECA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8" y="2798889"/>
            <a:ext cx="4454074" cy="891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8B785-C564-2DA0-05D2-A3BA4B01B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67" y="2509031"/>
            <a:ext cx="2377646" cy="1470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F9C5A1-85F3-D172-F7EE-3553385AB0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276" y="2509031"/>
            <a:ext cx="2377646" cy="14936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C32650-41D5-988D-1B06-AA33559F375B}"/>
              </a:ext>
            </a:extLst>
          </p:cNvPr>
          <p:cNvSpPr txBox="1"/>
          <p:nvPr/>
        </p:nvSpPr>
        <p:spPr>
          <a:xfrm>
            <a:off x="7486261" y="1579245"/>
            <a:ext cx="1175657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HIGHEST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0831D2F-3FDD-87DC-77F6-6C2609BB4B5C}"/>
              </a:ext>
            </a:extLst>
          </p:cNvPr>
          <p:cNvSpPr/>
          <p:nvPr/>
        </p:nvSpPr>
        <p:spPr>
          <a:xfrm>
            <a:off x="7898502" y="2100406"/>
            <a:ext cx="351173" cy="408623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3216B-A15C-9BA6-2931-A59993519626}"/>
              </a:ext>
            </a:extLst>
          </p:cNvPr>
          <p:cNvSpPr txBox="1"/>
          <p:nvPr/>
        </p:nvSpPr>
        <p:spPr>
          <a:xfrm>
            <a:off x="10004268" y="1579693"/>
            <a:ext cx="1175657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LOWEST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EB5DBFF-893D-6773-C132-BC5B45C7174F}"/>
              </a:ext>
            </a:extLst>
          </p:cNvPr>
          <p:cNvSpPr/>
          <p:nvPr/>
        </p:nvSpPr>
        <p:spPr>
          <a:xfrm>
            <a:off x="10416511" y="2100406"/>
            <a:ext cx="351173" cy="43148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D769BB-9662-00F5-4398-200B05074164}"/>
              </a:ext>
            </a:extLst>
          </p:cNvPr>
          <p:cNvSpPr txBox="1"/>
          <p:nvPr/>
        </p:nvSpPr>
        <p:spPr>
          <a:xfrm>
            <a:off x="6885267" y="4211092"/>
            <a:ext cx="4895655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AQ Home Allin1 Gen2 (Variant: Plus 3) </a:t>
            </a:r>
          </a:p>
          <a:p>
            <a:pPr algn="just"/>
            <a:r>
              <a:rPr lang="en-US" sz="1400" b="1" dirty="0"/>
              <a:t>        Personal desktop</a:t>
            </a:r>
            <a:r>
              <a:rPr lang="en-US" sz="1400" dirty="0"/>
              <a:t> has the highest manufacturing cost.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AQ Master wired x1 </a:t>
            </a:r>
            <a:r>
              <a:rPr lang="en-US" sz="1400" dirty="0" err="1"/>
              <a:t>Ms</a:t>
            </a:r>
            <a:r>
              <a:rPr lang="en-US" sz="1400" dirty="0"/>
              <a:t> (Variant: Standard 1)</a:t>
            </a:r>
            <a:r>
              <a:rPr lang="en-US" sz="1400" b="1" dirty="0"/>
              <a:t> </a:t>
            </a:r>
          </a:p>
          <a:p>
            <a:pPr algn="just"/>
            <a:r>
              <a:rPr lang="en-US" sz="1400" b="1" dirty="0"/>
              <a:t>        Mouse </a:t>
            </a:r>
            <a:r>
              <a:rPr lang="en-US" sz="1400" dirty="0"/>
              <a:t>incurs the lowest manufacturing cost.</a:t>
            </a:r>
          </a:p>
          <a:p>
            <a:pPr algn="just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EE2FF-6763-0607-D708-56C4B1C5D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05" y="2531893"/>
            <a:ext cx="2400508" cy="1447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FF8E0-A8DA-69C2-B046-A5F4D84536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514" y="2531893"/>
            <a:ext cx="2347163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4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2D71EA-5A4B-06E3-B85B-518740AB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DCFD773-48AA-7F9D-2F47-087C984F524C}"/>
              </a:ext>
            </a:extLst>
          </p:cNvPr>
          <p:cNvCxnSpPr>
            <a:cxnSpLocks/>
          </p:cNvCxnSpPr>
          <p:nvPr/>
        </p:nvCxnSpPr>
        <p:spPr>
          <a:xfrm>
            <a:off x="6056817" y="4193356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FEE25BE2-1201-AAE2-CD2A-7FCB52C28B1F}"/>
              </a:ext>
            </a:extLst>
          </p:cNvPr>
          <p:cNvSpPr txBox="1"/>
          <p:nvPr/>
        </p:nvSpPr>
        <p:spPr>
          <a:xfrm>
            <a:off x="169659" y="1841055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658750BB-03DB-6BA7-8690-1D7606E4DCCF}"/>
              </a:ext>
            </a:extLst>
          </p:cNvPr>
          <p:cNvSpPr txBox="1"/>
          <p:nvPr/>
        </p:nvSpPr>
        <p:spPr>
          <a:xfrm>
            <a:off x="7568264" y="3572852"/>
            <a:ext cx="4454075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1CFDC5-2D09-6380-7410-9F125D0E2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103812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Generate a report which contains the top 5 customers who received an average high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pre_invoice_discount_pct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for the fiscal year 2021 and in the Indian market.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The final output contains these fields,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customer_code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customer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average_discount_percentage</a:t>
            </a:r>
            <a:r>
              <a:rPr lang="en-US" sz="1400" b="1" dirty="0"/>
              <a:t> </a:t>
            </a: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DB4732F-D92B-9035-1CF4-8778FA7F81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6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14008-CAB0-1D6C-E4C9-B12683522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" y="2360645"/>
            <a:ext cx="5746059" cy="433873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8ADFD-C989-CD6B-3AFC-8A1E33081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4" y="4095709"/>
            <a:ext cx="4454074" cy="152131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51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280B1F-3546-99B1-C273-FBB4E371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B6304D-75F6-573B-C3AA-A7F3BF2F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7885D33A-CBE5-F058-4034-1B4841E54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4530" y="2709237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FA5CB3-0A94-7B0E-C768-8B762C733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1" y="2483766"/>
            <a:ext cx="4454074" cy="1521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CF8F3C-EFD8-58FE-D929-93F3B3B13E1E}"/>
              </a:ext>
            </a:extLst>
          </p:cNvPr>
          <p:cNvSpPr txBox="1"/>
          <p:nvPr/>
        </p:nvSpPr>
        <p:spPr>
          <a:xfrm>
            <a:off x="6972709" y="4968958"/>
            <a:ext cx="4910850" cy="5788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Flipkart</a:t>
            </a:r>
            <a:r>
              <a:rPr lang="en-US" sz="1400" dirty="0"/>
              <a:t> received the </a:t>
            </a:r>
            <a:r>
              <a:rPr lang="en-US" sz="1400" b="1" dirty="0"/>
              <a:t>highest</a:t>
            </a:r>
            <a:r>
              <a:rPr lang="en-US" sz="1400" dirty="0"/>
              <a:t> average pre-invoice discount.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Amazon </a:t>
            </a:r>
            <a:r>
              <a:rPr lang="en-US" sz="1400" dirty="0"/>
              <a:t>received the </a:t>
            </a:r>
            <a:r>
              <a:rPr lang="en-US" sz="1400" b="1" dirty="0"/>
              <a:t>lowest</a:t>
            </a:r>
            <a:r>
              <a:rPr lang="en-US" sz="1400" dirty="0"/>
              <a:t> average pre-invoice discount.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EDDFA-747A-8959-9FCA-F09558399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708" y="1692273"/>
            <a:ext cx="4910849" cy="31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21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B98E7A-B713-FDFE-0D79-C65787F99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215F88A-9A3B-6F13-61C7-B460235A1C34}"/>
              </a:ext>
            </a:extLst>
          </p:cNvPr>
          <p:cNvCxnSpPr>
            <a:cxnSpLocks/>
          </p:cNvCxnSpPr>
          <p:nvPr/>
        </p:nvCxnSpPr>
        <p:spPr>
          <a:xfrm>
            <a:off x="6191563" y="4012333"/>
            <a:ext cx="2186581" cy="951554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E2A89FD4-3D47-A324-CB3A-C2B9F21C289F}"/>
              </a:ext>
            </a:extLst>
          </p:cNvPr>
          <p:cNvSpPr txBox="1"/>
          <p:nvPr/>
        </p:nvSpPr>
        <p:spPr>
          <a:xfrm>
            <a:off x="169659" y="1535951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7831E9C7-2487-9613-F2E6-453FCC0876E9}"/>
              </a:ext>
            </a:extLst>
          </p:cNvPr>
          <p:cNvSpPr txBox="1"/>
          <p:nvPr/>
        </p:nvSpPr>
        <p:spPr>
          <a:xfrm>
            <a:off x="8653990" y="1535951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6EB8CE-7728-7C55-8F63-6E1908DA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827171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Get the complete report of the Gross sales amount for the customer “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Atliq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Exclusive” for each month. This analysis helps to get an idea of low and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high-performing months and make strategic decisions. The final report contains these columns: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Month, Year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Gross sales Amount</a:t>
            </a: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1B95F7A-FE11-4D82-DCDE-D338B0B9B0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7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C227E4-489E-0AF0-8A84-486FC6AC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89" y="2032312"/>
            <a:ext cx="3368351" cy="4667066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6B8BA1-3E98-8C85-9961-F6782955A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032313"/>
            <a:ext cx="5746059" cy="466706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3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E3015-8226-98AD-0D48-6C64EC6E8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6154B-1051-FF55-B4E2-73DCF631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DC022FF9-D044-74CA-B16C-5130DDB84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2486" y="2657115"/>
            <a:ext cx="1287624" cy="8159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295561-A811-2B43-9FB1-76CE8B05E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2" y="996614"/>
            <a:ext cx="2509403" cy="4667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39B640-BB95-71C0-991C-BB513A340180}"/>
              </a:ext>
            </a:extLst>
          </p:cNvPr>
          <p:cNvSpPr txBox="1"/>
          <p:nvPr/>
        </p:nvSpPr>
        <p:spPr>
          <a:xfrm>
            <a:off x="4180110" y="4678509"/>
            <a:ext cx="7703443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AtliQ</a:t>
            </a:r>
            <a:r>
              <a:rPr lang="en-US" sz="1400" dirty="0"/>
              <a:t> Exclusive sold the most stuff in </a:t>
            </a:r>
            <a:r>
              <a:rPr lang="en-US" sz="1400" b="1" dirty="0"/>
              <a:t>November 2020 </a:t>
            </a:r>
            <a:r>
              <a:rPr lang="en-US" sz="1400" dirty="0"/>
              <a:t>and the least in </a:t>
            </a:r>
            <a:r>
              <a:rPr lang="en-US" sz="1400" b="1" dirty="0"/>
              <a:t>March 2020</a:t>
            </a:r>
            <a:r>
              <a:rPr lang="en-US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Sales dropped from March to August because of </a:t>
            </a:r>
            <a:r>
              <a:rPr lang="en-US" sz="1400" b="1" dirty="0"/>
              <a:t>COVID-19</a:t>
            </a:r>
            <a:r>
              <a:rPr lang="en-US" sz="1400" dirty="0"/>
              <a:t>. But now, things are looking up. Sales have been going up and are even better than they were in 2020.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265135-3CDA-6F55-976F-6B88A64C2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0" y="1535333"/>
            <a:ext cx="7703445" cy="301378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220686-05BA-9B26-4A12-D47631D66B16}"/>
              </a:ext>
            </a:extLst>
          </p:cNvPr>
          <p:cNvCxnSpPr>
            <a:cxnSpLocks/>
          </p:cNvCxnSpPr>
          <p:nvPr/>
        </p:nvCxnSpPr>
        <p:spPr>
          <a:xfrm>
            <a:off x="8031832" y="1707502"/>
            <a:ext cx="0" cy="271520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915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2BBFE-923B-3C92-2A7B-5720E65F6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3A0A3F3-A11F-2FD5-6BA2-C83E20FEC10E}"/>
              </a:ext>
            </a:extLst>
          </p:cNvPr>
          <p:cNvCxnSpPr>
            <a:cxnSpLocks/>
          </p:cNvCxnSpPr>
          <p:nvPr/>
        </p:nvCxnSpPr>
        <p:spPr>
          <a:xfrm>
            <a:off x="7419289" y="4124300"/>
            <a:ext cx="1009315" cy="41037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E910F87D-3BEC-1CB5-1DBA-C1B94FD5046D}"/>
              </a:ext>
            </a:extLst>
          </p:cNvPr>
          <p:cNvSpPr txBox="1"/>
          <p:nvPr/>
        </p:nvSpPr>
        <p:spPr>
          <a:xfrm>
            <a:off x="169657" y="1399753"/>
            <a:ext cx="702424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881D2AF6-F403-BB4F-0438-860E538A4970}"/>
              </a:ext>
            </a:extLst>
          </p:cNvPr>
          <p:cNvSpPr txBox="1"/>
          <p:nvPr/>
        </p:nvSpPr>
        <p:spPr>
          <a:xfrm>
            <a:off x="8653990" y="3170695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297A4E-8740-19F4-D2B3-FB6B3FEC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657769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In which quarter of 2020, get the maximum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? The final output contains these fields sorted by the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Quarter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dirty="0"/>
              <a:t> _</a:t>
            </a:r>
            <a:r>
              <a:rPr lang="en-US" sz="1400" b="1" dirty="0" err="1"/>
              <a:t>mln</a:t>
            </a:r>
            <a:br>
              <a:rPr lang="en-US" sz="800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DE7E520-9E98-07FD-99F4-C06B6DB8E3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8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11365-ADC2-1FCD-3447-50B1E73D4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90" y="3687305"/>
            <a:ext cx="3368351" cy="16947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21D5B1-65BE-3A43-B5AA-04A0E098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1929318"/>
            <a:ext cx="7024245" cy="470474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6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006FA4-B7D9-4707-1789-DFB156D2B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47EB7B-B9B0-E358-AAE4-D76A0C4F7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OBJECTIVES</a:t>
            </a:r>
            <a:endParaRPr lang="en-IN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EA7026-0001-3113-B6B0-2DC63292CDAD}"/>
              </a:ext>
            </a:extLst>
          </p:cNvPr>
          <p:cNvSpPr txBox="1"/>
          <p:nvPr/>
        </p:nvSpPr>
        <p:spPr>
          <a:xfrm>
            <a:off x="1565988" y="1247898"/>
            <a:ext cx="9060024" cy="439269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AtliQ</a:t>
            </a:r>
            <a:r>
              <a:rPr lang="en-US" sz="1800" dirty="0"/>
              <a:t> Hardware, a fictitious corporation, distinguishes itself as a prominent computer hardware manufacturer in India with a strong global presence.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Despite its prominence, the management acknowledges the necessity for more timely and well-informed decisions supported by data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strategic initiative is underway to strengthen the data analytics team through the recruitment of junior data analysts.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thoroughly assess potential candidates, Tony Sharma, the Director of Data Analytics, intends to orchestrate an SQL challenge, gauging both technical skills and soft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company has identified 10 specific ad hoc requests for which they are seeking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758430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86C477-E578-6DD7-40EB-B8BA739C5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4A35-81B8-824E-2767-D028FCADC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1CFB7F8-8C72-D92A-B1B7-2A70C219D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64" y="2174062"/>
            <a:ext cx="1726163" cy="1070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1260E7-C815-D3FF-8858-08A3ECFA3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47" y="1738860"/>
            <a:ext cx="3714906" cy="1940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F81C6-198D-9A4C-F989-8984322F09C4}"/>
              </a:ext>
            </a:extLst>
          </p:cNvPr>
          <p:cNvSpPr txBox="1"/>
          <p:nvPr/>
        </p:nvSpPr>
        <p:spPr>
          <a:xfrm>
            <a:off x="6693547" y="4723591"/>
            <a:ext cx="4837006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 The highest number of units sold across all quarters occurred in </a:t>
            </a:r>
            <a:r>
              <a:rPr lang="en-US" sz="1400" b="1" dirty="0"/>
              <a:t>Quarter 1 </a:t>
            </a:r>
            <a:r>
              <a:rPr lang="en-US" sz="1400" dirty="0"/>
              <a:t>of FY 2020, whereas </a:t>
            </a:r>
            <a:r>
              <a:rPr lang="en-US" sz="1400" b="1" dirty="0"/>
              <a:t>Quarter 3 </a:t>
            </a:r>
            <a:r>
              <a:rPr lang="en-US" sz="1400" dirty="0"/>
              <a:t>recorded the lowest sales.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Approximately </a:t>
            </a:r>
            <a:r>
              <a:rPr lang="en-US" sz="1400" b="1" dirty="0"/>
              <a:t>34% </a:t>
            </a:r>
            <a:r>
              <a:rPr lang="en-US" sz="1400" dirty="0"/>
              <a:t>of the total quantity sold in FY 2020 is attributed to </a:t>
            </a:r>
            <a:r>
              <a:rPr lang="en-US" sz="1400" b="1" dirty="0"/>
              <a:t>Quarter 1</a:t>
            </a:r>
            <a:r>
              <a:rPr lang="en-US" sz="1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7D38D-1B2F-14F1-DFA6-9BE97ED2C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47" y="909919"/>
            <a:ext cx="4837006" cy="35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9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ED70D6-B818-1D8F-50CC-41C2E3EBE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C545933-CD94-DC84-A88D-A523D4E5D0EB}"/>
              </a:ext>
            </a:extLst>
          </p:cNvPr>
          <p:cNvCxnSpPr>
            <a:cxnSpLocks/>
          </p:cNvCxnSpPr>
          <p:nvPr/>
        </p:nvCxnSpPr>
        <p:spPr>
          <a:xfrm>
            <a:off x="7419289" y="4124300"/>
            <a:ext cx="1009315" cy="41037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BC342BFB-E7F2-CC9B-6365-34BB466666A1}"/>
              </a:ext>
            </a:extLst>
          </p:cNvPr>
          <p:cNvSpPr txBox="1"/>
          <p:nvPr/>
        </p:nvSpPr>
        <p:spPr>
          <a:xfrm>
            <a:off x="169658" y="1640893"/>
            <a:ext cx="702424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3748681A-366C-936A-41D0-87E3B08A6DEC}"/>
              </a:ext>
            </a:extLst>
          </p:cNvPr>
          <p:cNvSpPr txBox="1"/>
          <p:nvPr/>
        </p:nvSpPr>
        <p:spPr>
          <a:xfrm>
            <a:off x="8653990" y="3170695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6BCC93-9BCE-FB2F-6516-DCAD1C70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593"/>
            <a:ext cx="12192000" cy="86335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Which channel helped to bring more gross sales in the fiscal year 2021  and the percentage of contribution? The final output contains these fields,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channel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gross_sales_mln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percentage</a:t>
            </a:r>
            <a:r>
              <a:rPr lang="en-US" sz="1400" b="1" dirty="0"/>
              <a:t> </a:t>
            </a: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E0B87D9-C997-0996-6535-82A0D89BB8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9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6150C-C59F-2D22-E192-54FCAEE13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175169"/>
            <a:ext cx="7024245" cy="447755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16352-AF16-83BD-4FB7-8760D5511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89" y="3764991"/>
            <a:ext cx="3368351" cy="146978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25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53A55-4211-AD10-0BD7-DCBF888D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051789-0D3A-A9EE-B459-C64D76D88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B154D6EB-DCCB-02EE-6ACA-C6B2AB1D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0130" y="2893817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7E057F-392C-7248-6D18-A6EBBDD10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5" y="2565717"/>
            <a:ext cx="3956827" cy="1726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95634-F3EE-F763-C6DE-BE2388505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51" y="1667876"/>
            <a:ext cx="5262404" cy="3522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45DC-8BBC-50DB-CA8E-F260D0A111FD}"/>
              </a:ext>
            </a:extLst>
          </p:cNvPr>
          <p:cNvSpPr txBox="1"/>
          <p:nvPr/>
        </p:nvSpPr>
        <p:spPr>
          <a:xfrm>
            <a:off x="6457551" y="5190122"/>
            <a:ext cx="5262404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Most of our sales occurred through </a:t>
            </a:r>
            <a:r>
              <a:rPr lang="en-US" sz="1400" b="1" dirty="0"/>
              <a:t>Retailer</a:t>
            </a:r>
            <a:r>
              <a:rPr lang="en-US" sz="1400" dirty="0"/>
              <a:t>, constituting </a:t>
            </a:r>
            <a:r>
              <a:rPr lang="en-US" sz="1400" b="1" dirty="0"/>
              <a:t>75%</a:t>
            </a:r>
            <a:r>
              <a:rPr lang="en-US" sz="1400" dirty="0"/>
              <a:t> of the overall sales. Only a minimal portion of our sales occurred directly and via distributor channels.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74364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E73E18-805A-F4DE-E52E-812824A35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AD08E8B-A987-5D01-82DF-97E5861F1EEA}"/>
              </a:ext>
            </a:extLst>
          </p:cNvPr>
          <p:cNvCxnSpPr>
            <a:cxnSpLocks/>
          </p:cNvCxnSpPr>
          <p:nvPr/>
        </p:nvCxnSpPr>
        <p:spPr>
          <a:xfrm>
            <a:off x="6520248" y="4403236"/>
            <a:ext cx="904240" cy="37826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1C35D68A-A572-52E8-DF44-EEB93E7C1E6C}"/>
              </a:ext>
            </a:extLst>
          </p:cNvPr>
          <p:cNvSpPr txBox="1"/>
          <p:nvPr/>
        </p:nvSpPr>
        <p:spPr>
          <a:xfrm>
            <a:off x="169658" y="1916773"/>
            <a:ext cx="6210823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CAE514C8-412F-C60C-A300-EE2D0674736D}"/>
              </a:ext>
            </a:extLst>
          </p:cNvPr>
          <p:cNvSpPr txBox="1"/>
          <p:nvPr/>
        </p:nvSpPr>
        <p:spPr>
          <a:xfrm>
            <a:off x="7564255" y="3197654"/>
            <a:ext cx="4458086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C072E8-861E-8D93-3072-409C226D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593"/>
            <a:ext cx="12192000" cy="1197546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Get the Top 3 products in each division that have a high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in the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fiscal_year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2021? The final output contains these fields,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division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product_code</a:t>
            </a:r>
            <a:r>
              <a:rPr lang="en-US" sz="1400" b="1" dirty="0"/>
              <a:t> </a:t>
            </a:r>
            <a:br>
              <a:rPr lang="en-US" sz="1400" b="1" dirty="0"/>
            </a:br>
            <a:r>
              <a:rPr lang="en-US" sz="1400" b="1" dirty="0"/>
              <a:t>     product        </a:t>
            </a:r>
            <a:br>
              <a:rPr lang="en-US" sz="1400" b="1" dirty="0"/>
            </a:br>
            <a:r>
              <a:rPr lang="en-US" sz="1400" b="1" dirty="0"/>
              <a:t>     </a:t>
            </a:r>
            <a:r>
              <a:rPr lang="en-US" sz="1400" b="1" dirty="0" err="1"/>
              <a:t>total_sold_quantity</a:t>
            </a:r>
            <a:r>
              <a:rPr lang="en-US" sz="1400" b="1" dirty="0"/>
              <a:t>       </a:t>
            </a:r>
            <a:br>
              <a:rPr lang="en-US" sz="1400" b="1" dirty="0"/>
            </a:br>
            <a:r>
              <a:rPr lang="en-US" sz="1400" b="1" dirty="0"/>
              <a:t>     </a:t>
            </a:r>
            <a:r>
              <a:rPr lang="en-US" sz="1400" b="1" dirty="0" err="1"/>
              <a:t>rank_order</a:t>
            </a: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918DCDB-BC11-108A-04B1-B4252FCDBF0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10</a:t>
            </a:r>
            <a:endParaRPr lang="en-IN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B7CAF-F721-4F47-8737-15DA5121C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255" y="3720995"/>
            <a:ext cx="4458086" cy="212100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CEDB5-F2CB-D7E0-F3C9-87C517962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432031"/>
            <a:ext cx="6210823" cy="424868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6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F074E4-0644-857E-1D6E-5358DB5E9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2FD6A5-16C7-49C3-A50B-9F4935F6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87F96-442D-84F9-F4AA-9A9AD95A7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08" y="714812"/>
            <a:ext cx="3815474" cy="212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1548F-F901-32AF-61AB-4E80D8A8C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7" y="3299144"/>
            <a:ext cx="3063505" cy="21210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CCB08A-59F1-99E3-4DE3-CC552DBE5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93" y="3299144"/>
            <a:ext cx="3063505" cy="21210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115A10-0AF0-D600-FAB8-DD3778083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819" y="3299144"/>
            <a:ext cx="3063505" cy="21210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955F5B-B75A-9BFA-25D6-D80A43811F98}"/>
              </a:ext>
            </a:extLst>
          </p:cNvPr>
          <p:cNvSpPr txBox="1"/>
          <p:nvPr/>
        </p:nvSpPr>
        <p:spPr>
          <a:xfrm>
            <a:off x="159367" y="5528469"/>
            <a:ext cx="306350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N &amp; S </a:t>
            </a:r>
            <a:r>
              <a:rPr lang="en-US" sz="1400" dirty="0"/>
              <a:t>were </a:t>
            </a:r>
            <a:r>
              <a:rPr lang="en-US" sz="1400" b="1" dirty="0"/>
              <a:t>Pen drives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700,000</a:t>
            </a:r>
            <a:r>
              <a:rPr lang="en-US" sz="1400" dirty="0"/>
              <a:t> units.</a:t>
            </a:r>
            <a:endParaRPr lang="en-IN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69F9F1-7EEB-D338-109A-FEC53D008569}"/>
              </a:ext>
            </a:extLst>
          </p:cNvPr>
          <p:cNvSpPr txBox="1"/>
          <p:nvPr/>
        </p:nvSpPr>
        <p:spPr>
          <a:xfrm>
            <a:off x="4526093" y="5528470"/>
            <a:ext cx="306350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P &amp; A </a:t>
            </a:r>
            <a:r>
              <a:rPr lang="en-US" sz="1400" dirty="0"/>
              <a:t>were </a:t>
            </a:r>
            <a:r>
              <a:rPr lang="en-US" sz="1400" b="1" dirty="0"/>
              <a:t>Mouse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400,000</a:t>
            </a:r>
            <a:r>
              <a:rPr lang="en-US" sz="1400" dirty="0"/>
              <a:t> units.</a:t>
            </a:r>
            <a:endParaRPr lang="en-IN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85F2A-144B-39BB-C214-6017888FD97A}"/>
              </a:ext>
            </a:extLst>
          </p:cNvPr>
          <p:cNvSpPr txBox="1"/>
          <p:nvPr/>
        </p:nvSpPr>
        <p:spPr>
          <a:xfrm>
            <a:off x="8892819" y="5529386"/>
            <a:ext cx="3063505" cy="1055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P &amp; C </a:t>
            </a:r>
            <a:r>
              <a:rPr lang="en-US" sz="1400" dirty="0"/>
              <a:t>were </a:t>
            </a:r>
            <a:r>
              <a:rPr lang="en-US" sz="1400" b="1" dirty="0"/>
              <a:t>Personal Laptops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17,000</a:t>
            </a:r>
            <a:r>
              <a:rPr lang="en-US" sz="1400" dirty="0"/>
              <a:t> units.</a:t>
            </a:r>
            <a:endParaRPr lang="en-IN" sz="1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26F4D0-E7CE-C0A3-6BBA-E67784D2AA62}"/>
              </a:ext>
            </a:extLst>
          </p:cNvPr>
          <p:cNvCxnSpPr>
            <a:stCxn id="2" idx="2"/>
          </p:cNvCxnSpPr>
          <p:nvPr/>
        </p:nvCxnSpPr>
        <p:spPr>
          <a:xfrm>
            <a:off x="6057845" y="2835817"/>
            <a:ext cx="0" cy="33659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56852D-1F84-60E6-D7BA-D8725C961D91}"/>
              </a:ext>
            </a:extLst>
          </p:cNvPr>
          <p:cNvCxnSpPr/>
          <p:nvPr/>
        </p:nvCxnSpPr>
        <p:spPr>
          <a:xfrm>
            <a:off x="6057845" y="3172408"/>
            <a:ext cx="436672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C89B71-49BB-EA80-F8D1-4C1BBCCB5721}"/>
              </a:ext>
            </a:extLst>
          </p:cNvPr>
          <p:cNvCxnSpPr/>
          <p:nvPr/>
        </p:nvCxnSpPr>
        <p:spPr>
          <a:xfrm flipH="1">
            <a:off x="1691119" y="3172408"/>
            <a:ext cx="436672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E6C8C0A2-16C2-55C4-C4CE-97464E7B9775}"/>
              </a:ext>
            </a:extLst>
          </p:cNvPr>
          <p:cNvSpPr/>
          <p:nvPr/>
        </p:nvSpPr>
        <p:spPr>
          <a:xfrm>
            <a:off x="1594285" y="3165697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9EDD5A4A-A7FB-0107-3DCA-BD0E27E3D351}"/>
              </a:ext>
            </a:extLst>
          </p:cNvPr>
          <p:cNvSpPr/>
          <p:nvPr/>
        </p:nvSpPr>
        <p:spPr>
          <a:xfrm>
            <a:off x="5952098" y="3163627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095F496A-7F64-3BD4-1F6B-6D44C4C6D2C1}"/>
              </a:ext>
            </a:extLst>
          </p:cNvPr>
          <p:cNvSpPr/>
          <p:nvPr/>
        </p:nvSpPr>
        <p:spPr>
          <a:xfrm>
            <a:off x="10307215" y="3163628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023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74063E-E871-8960-91FD-54DA1AF90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94A871-27C3-4206-A93B-E43B7D37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364"/>
            <a:ext cx="12192000" cy="249127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.</a:t>
            </a:r>
            <a:br>
              <a:rPr lang="en-US" sz="3600" b="1" dirty="0"/>
            </a:b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FA07D-70A6-D38F-62C0-3E571F661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53" y="2323322"/>
            <a:ext cx="3107094" cy="2211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405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D99D2-0806-0605-AD43-29B62FE9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F5DF4-C6FC-F3B3-6DD9-3AD7BC2C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ATLIQ’S MARKETS</a:t>
            </a: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8C84B-4F41-5906-192C-BC06E5D98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0" y="837289"/>
            <a:ext cx="10828299" cy="561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E90EA-5DD0-A702-B959-D25A8CEFD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D397B9-A6C4-8BF6-A3B3-4ED6B46F5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INPUT DATA</a:t>
            </a:r>
            <a:endParaRPr lang="en-IN" sz="3600" b="1" dirty="0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A3C0BCF5-A46E-304A-8FA1-B2C51245B12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5560" y="914400"/>
            <a:ext cx="7060879" cy="564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4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7708B-77B4-833C-040B-D5DF6B0E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AD-HOC REQUEST 1</a:t>
            </a:r>
            <a:br>
              <a:rPr lang="en-US" sz="3600" b="1" dirty="0"/>
            </a:br>
            <a:endParaRPr lang="en-IN" sz="36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82493A7-5D72-209E-B8BD-22A936EFD29D}"/>
              </a:ext>
            </a:extLst>
          </p:cNvPr>
          <p:cNvCxnSpPr>
            <a:cxnSpLocks/>
          </p:cNvCxnSpPr>
          <p:nvPr/>
        </p:nvCxnSpPr>
        <p:spPr>
          <a:xfrm>
            <a:off x="6096000" y="3520960"/>
            <a:ext cx="3359948" cy="1005716"/>
          </a:xfrm>
          <a:prstGeom prst="curvedConnector3">
            <a:avLst>
              <a:gd name="adj1" fmla="val 48866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3B41827-2C25-333A-76CC-9EE8F9850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415" y="2608863"/>
            <a:ext cx="2176110" cy="28299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1CD972-56A9-FE51-FBE8-9BA75F987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608864"/>
            <a:ext cx="5495004" cy="28299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3694EA1D-3DDD-CAE9-C6C7-8EEE64A7108F}"/>
              </a:ext>
            </a:extLst>
          </p:cNvPr>
          <p:cNvSpPr txBox="1"/>
          <p:nvPr/>
        </p:nvSpPr>
        <p:spPr>
          <a:xfrm>
            <a:off x="371475" y="2095665"/>
            <a:ext cx="5495004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AF204195-7DE7-7685-B75E-DD41F73F7685}"/>
              </a:ext>
            </a:extLst>
          </p:cNvPr>
          <p:cNvSpPr txBox="1"/>
          <p:nvPr/>
        </p:nvSpPr>
        <p:spPr>
          <a:xfrm>
            <a:off x="9644414" y="2095665"/>
            <a:ext cx="217611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62955611-9159-1C73-5AB2-B450CF3C859F}"/>
              </a:ext>
            </a:extLst>
          </p:cNvPr>
          <p:cNvSpPr txBox="1">
            <a:spLocks/>
          </p:cNvSpPr>
          <p:nvPr/>
        </p:nvSpPr>
        <p:spPr>
          <a:xfrm>
            <a:off x="0" y="709660"/>
            <a:ext cx="12192000" cy="3693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=&gt; Provide the list of markets in which customer "</a:t>
            </a:r>
            <a:r>
              <a:rPr lang="en-US" sz="1400" b="1" dirty="0" err="1"/>
              <a:t>AtliQ</a:t>
            </a:r>
            <a:r>
              <a:rPr lang="en-US" sz="1400" b="1" dirty="0"/>
              <a:t> Exclusive" operates its business in the “APAC” region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474403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1DDCF-5D18-3CA3-FFFB-7639471B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213475-678E-2616-B92F-1C441314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B351E6-9AED-6567-BFAC-8AAC9A000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72" y="1879431"/>
            <a:ext cx="2176110" cy="278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B51C08-E5D2-9344-4032-E34389EEA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53" y="1042473"/>
            <a:ext cx="6260874" cy="445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5A8F381B-6F79-122D-D4AD-5C9734E65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536" y="2583021"/>
            <a:ext cx="1726163" cy="13747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F34146-3CC0-298C-CB1F-6933454179B9}"/>
              </a:ext>
            </a:extLst>
          </p:cNvPr>
          <p:cNvSpPr txBox="1"/>
          <p:nvPr/>
        </p:nvSpPr>
        <p:spPr>
          <a:xfrm>
            <a:off x="5421053" y="5656903"/>
            <a:ext cx="6260874" cy="5788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Our </a:t>
            </a:r>
            <a:r>
              <a:rPr lang="en-US" sz="1400" b="1" dirty="0"/>
              <a:t>“</a:t>
            </a:r>
            <a:r>
              <a:rPr lang="en-US" sz="1400" b="1" dirty="0" err="1"/>
              <a:t>AtliQ</a:t>
            </a:r>
            <a:r>
              <a:rPr lang="en-US" sz="1400" b="1" dirty="0"/>
              <a:t> Exclusive” </a:t>
            </a:r>
            <a:r>
              <a:rPr lang="en-US" sz="1400" dirty="0"/>
              <a:t>store has successfully established its footprint in </a:t>
            </a:r>
            <a:r>
              <a:rPr lang="en-US" sz="1400" b="1" dirty="0"/>
              <a:t>8 </a:t>
            </a:r>
            <a:r>
              <a:rPr lang="en-US" sz="1400" dirty="0"/>
              <a:t>key markets within the </a:t>
            </a:r>
            <a:r>
              <a:rPr lang="en-US" sz="1400" b="1" dirty="0"/>
              <a:t>APAC</a:t>
            </a:r>
            <a:r>
              <a:rPr lang="en-US" sz="1400" dirty="0"/>
              <a:t> region.</a:t>
            </a:r>
          </a:p>
        </p:txBody>
      </p:sp>
    </p:spTree>
    <p:extLst>
      <p:ext uri="{BB962C8B-B14F-4D97-AF65-F5344CB8AC3E}">
        <p14:creationId xmlns:p14="http://schemas.microsoft.com/office/powerpoint/2010/main" val="615290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414441-4386-503A-0673-A1AF8EC5B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A484E9-2790-C596-57D9-0A93C2E2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1318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pPr algn="ctr"/>
            <a:r>
              <a:rPr lang="en-US" sz="3600" b="1" dirty="0"/>
              <a:t>AD-HOC </a:t>
            </a:r>
            <a:r>
              <a:rPr lang="en-US" sz="4000" b="1" dirty="0"/>
              <a:t>REQUEST</a:t>
            </a:r>
            <a:r>
              <a:rPr lang="en-US" sz="3600" b="1" dirty="0"/>
              <a:t> 2</a:t>
            </a:r>
            <a:br>
              <a:rPr lang="en-US" sz="3600" b="1" dirty="0"/>
            </a:br>
            <a:br>
              <a:rPr lang="en-US" sz="800" dirty="0"/>
            </a:br>
            <a:endParaRPr lang="en-IN" sz="16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201153D-07CD-4A6F-FEDB-E128E3E85451}"/>
              </a:ext>
            </a:extLst>
          </p:cNvPr>
          <p:cNvCxnSpPr>
            <a:cxnSpLocks/>
          </p:cNvCxnSpPr>
          <p:nvPr/>
        </p:nvCxnSpPr>
        <p:spPr>
          <a:xfrm>
            <a:off x="7033008" y="4127944"/>
            <a:ext cx="616793" cy="27789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38ACE120-684D-77A8-3D4C-62FD766F90E4}"/>
              </a:ext>
            </a:extLst>
          </p:cNvPr>
          <p:cNvSpPr txBox="1"/>
          <p:nvPr/>
        </p:nvSpPr>
        <p:spPr>
          <a:xfrm>
            <a:off x="212855" y="1748908"/>
            <a:ext cx="6648450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2D977227-1D8C-57F8-0EBC-56ED93F1E02C}"/>
              </a:ext>
            </a:extLst>
          </p:cNvPr>
          <p:cNvSpPr txBox="1"/>
          <p:nvPr/>
        </p:nvSpPr>
        <p:spPr>
          <a:xfrm>
            <a:off x="7821504" y="3562129"/>
            <a:ext cx="415763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03F20-0542-36C5-2968-50529F09C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5" y="2285999"/>
            <a:ext cx="6648450" cy="44205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23BBBAA2-CB58-DE09-E72E-74FCB15907A8}"/>
              </a:ext>
            </a:extLst>
          </p:cNvPr>
          <p:cNvSpPr txBox="1">
            <a:spLocks/>
          </p:cNvSpPr>
          <p:nvPr/>
        </p:nvSpPr>
        <p:spPr>
          <a:xfrm>
            <a:off x="6347" y="639314"/>
            <a:ext cx="12179305" cy="9834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=&gt; </a:t>
            </a:r>
            <a:r>
              <a:rPr lang="en-US" sz="1400" b="1" dirty="0">
                <a:solidFill>
                  <a:srgbClr val="000000"/>
                </a:solidFill>
              </a:rPr>
              <a:t>What is the percentage of unique product increase in 2021 vs. 2020? The final output contains these fields,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unique_products_2020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unique_products_2021 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</a:t>
            </a:r>
            <a:r>
              <a:rPr lang="en-US" sz="1400" b="1" dirty="0" err="1">
                <a:solidFill>
                  <a:srgbClr val="000000"/>
                </a:solidFill>
              </a:rPr>
              <a:t>percentage_chg</a:t>
            </a:r>
            <a:r>
              <a:rPr lang="en-US" sz="1400" b="1" dirty="0"/>
              <a:t> </a:t>
            </a:r>
            <a:br>
              <a:rPr lang="en-US" sz="1400" dirty="0"/>
            </a:br>
            <a:r>
              <a:rPr lang="en-US" sz="1400" dirty="0"/>
              <a:t> </a:t>
            </a:r>
            <a:endParaRPr lang="en-IN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AB845-A99A-7D40-C97C-26313646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04" y="4103046"/>
            <a:ext cx="4157640" cy="60557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894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8EF808-0742-0A1B-81B7-B57BBB38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10E747-31F0-2983-CB99-2EB672F28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8C053F4D-4A2B-B98E-5FB3-1E1013489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160" y="2848314"/>
            <a:ext cx="1726163" cy="9246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80B3D-C3D5-DE3D-5CEE-B753BB9DA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5" y="3039946"/>
            <a:ext cx="4157640" cy="605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234A97-2D5C-055E-EEA8-5EBE74C18CF3}"/>
              </a:ext>
            </a:extLst>
          </p:cNvPr>
          <p:cNvSpPr txBox="1"/>
          <p:nvPr/>
        </p:nvSpPr>
        <p:spPr>
          <a:xfrm>
            <a:off x="6474909" y="5018462"/>
            <a:ext cx="5291499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We're positively demonstrating ongoing innovation, introducing new products consistently. In FY 2020, we had</a:t>
            </a:r>
            <a:r>
              <a:rPr lang="en-US" sz="1400" b="1" dirty="0"/>
              <a:t> 245 </a:t>
            </a:r>
            <a:r>
              <a:rPr lang="en-US" sz="1400" dirty="0"/>
              <a:t>products, but in FY 2021, the count surged by </a:t>
            </a:r>
            <a:r>
              <a:rPr lang="en-US" sz="1400" b="1" dirty="0"/>
              <a:t>36% </a:t>
            </a:r>
            <a:r>
              <a:rPr lang="en-US" sz="1400" dirty="0"/>
              <a:t>to reach </a:t>
            </a:r>
            <a:r>
              <a:rPr lang="en-US" sz="1400" b="1" dirty="0"/>
              <a:t>334</a:t>
            </a:r>
            <a:r>
              <a:rPr lang="en-US" sz="1400" dirty="0"/>
              <a:t> products.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02C024-C435-826F-034A-6C1DD6AA1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09" y="1730944"/>
            <a:ext cx="5291499" cy="315943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4E1DAD-6A8E-3A3A-829A-B35FA9C8902E}"/>
              </a:ext>
            </a:extLst>
          </p:cNvPr>
          <p:cNvCxnSpPr>
            <a:cxnSpLocks/>
          </p:cNvCxnSpPr>
          <p:nvPr/>
        </p:nvCxnSpPr>
        <p:spPr>
          <a:xfrm flipV="1">
            <a:off x="8976033" y="2547257"/>
            <a:ext cx="335918" cy="4148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2D2AA4-9368-FF64-E4C9-3FA241B7A9A1}"/>
              </a:ext>
            </a:extLst>
          </p:cNvPr>
          <p:cNvSpPr txBox="1"/>
          <p:nvPr/>
        </p:nvSpPr>
        <p:spPr>
          <a:xfrm rot="18728399">
            <a:off x="8829974" y="252324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36%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230896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2B9557-6F74-6452-A99C-CDF9BC83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A978F29-0CCB-F483-DD28-05F14B9B8CE4}"/>
              </a:ext>
            </a:extLst>
          </p:cNvPr>
          <p:cNvCxnSpPr>
            <a:cxnSpLocks/>
          </p:cNvCxnSpPr>
          <p:nvPr/>
        </p:nvCxnSpPr>
        <p:spPr>
          <a:xfrm>
            <a:off x="7112318" y="4006742"/>
            <a:ext cx="1229249" cy="471952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4BDC2B03-C2E3-B9C6-430B-A4013BCBBF00}"/>
              </a:ext>
            </a:extLst>
          </p:cNvPr>
          <p:cNvSpPr txBox="1"/>
          <p:nvPr/>
        </p:nvSpPr>
        <p:spPr>
          <a:xfrm>
            <a:off x="371475" y="1748908"/>
            <a:ext cx="6648450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0A843E63-6098-A56F-A61A-BB3E8BE2D489}"/>
              </a:ext>
            </a:extLst>
          </p:cNvPr>
          <p:cNvSpPr txBox="1"/>
          <p:nvPr/>
        </p:nvSpPr>
        <p:spPr>
          <a:xfrm>
            <a:off x="8435657" y="2606427"/>
            <a:ext cx="344558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5068E5-3119-D235-AEC0-F3556AF6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2"/>
            <a:ext cx="12192000" cy="84475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1600" b="1" dirty="0"/>
              <a:t>=&gt; Provide a report with all the unique product counts for each segment and sort them in descending order of product counts. </a:t>
            </a:r>
            <a:br>
              <a:rPr lang="en-US" sz="1600" b="1" dirty="0"/>
            </a:br>
            <a:r>
              <a:rPr lang="en-US" sz="1600" b="1" dirty="0"/>
              <a:t>     The final output contains 2 fields,	 </a:t>
            </a:r>
            <a:br>
              <a:rPr lang="en-US" sz="1600" b="1" dirty="0"/>
            </a:br>
            <a:r>
              <a:rPr lang="en-US" sz="1600" b="1" dirty="0"/>
              <a:t>     segment </a:t>
            </a:r>
            <a:br>
              <a:rPr lang="en-US" sz="1600" b="1" dirty="0"/>
            </a:br>
            <a:r>
              <a:rPr lang="en-US" sz="1600" b="1" dirty="0"/>
              <a:t>     </a:t>
            </a:r>
            <a:r>
              <a:rPr lang="en-US" sz="1600" b="1" dirty="0" err="1"/>
              <a:t>product_count</a:t>
            </a:r>
            <a:endParaRPr lang="en-IN" sz="16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E5FC0AE-30BA-0EEC-883F-A93B8453D4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3</a:t>
            </a:r>
            <a:endParaRPr lang="en-IN" sz="3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F974A1-9BBF-DFF9-534E-E644FF36B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8" y="2291753"/>
            <a:ext cx="6755363" cy="356212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2AC192-5E29-22FF-070C-432EFF2B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657" y="3122598"/>
            <a:ext cx="3445585" cy="273127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555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1064</TotalTime>
  <Words>1085</Words>
  <Application>Microsoft Office PowerPoint</Application>
  <PresentationFormat>Widescreen</PresentationFormat>
  <Paragraphs>91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CONSUMER GOODS AD-HOC INSIGHTS </vt:lpstr>
      <vt:lpstr>OBJECTIVES</vt:lpstr>
      <vt:lpstr>ATLIQ’S MARKETS</vt:lpstr>
      <vt:lpstr>INPUT DATA</vt:lpstr>
      <vt:lpstr>AD-HOC REQUEST 1 </vt:lpstr>
      <vt:lpstr>CONVERSION OF OUTPUT TO VISUAL AND INSIGHTS</vt:lpstr>
      <vt:lpstr>AD-HOC REQUEST 2  </vt:lpstr>
      <vt:lpstr>CONVERSION OF OUTPUT TO VISUAL AND INSIGHTS</vt:lpstr>
      <vt:lpstr>=&gt; Provide a report with all the unique product counts for each segment and sort them in descending order of product counts.       The final output contains 2 fields,        segment       product_count</vt:lpstr>
      <vt:lpstr>CONVERSION OF OUTPUT TO VISUAL AND INSIGHTS</vt:lpstr>
      <vt:lpstr>=&gt; Follow-up: Which segment had the most increase in unique products in 2021 vs 2020? The final output contains these fields,              segment       product_count_2020      product_count_2021           difference</vt:lpstr>
      <vt:lpstr>CONVERSION OF OUTPUT TO VISUAL AND INSIGHTS </vt:lpstr>
      <vt:lpstr>=&gt; Get the products that have the highest and lowest manufacturing costs.      The final output should contain these fields,      product_code       product manufacturing_cost  </vt:lpstr>
      <vt:lpstr>CONVERSION OF OUTPUT TO VISUAL AND INSIGHTS</vt:lpstr>
      <vt:lpstr>=&gt; Generate a report which contains the top 5 customers who received an average high pre_invoice_discount_pct for the fiscal year 2021 and in the Indian market.       The final output contains these fields,       customer_code      customer       average_discount_percentage   </vt:lpstr>
      <vt:lpstr>CONVERSION OF OUTPUT TO VISUAL AND INSIGHTS</vt:lpstr>
      <vt:lpstr>=&gt; Get the complete report of the Gross sales amount for the customer “Atliq Exclusive” for each month. This analysis helps to get an idea of low and       high-performing months and make strategic decisions. The final report contains these columns:      Month, Year      Gross sales Amount   </vt:lpstr>
      <vt:lpstr>CONVERSION OF OUTPUT TO VISUAL AND INSIGHTS</vt:lpstr>
      <vt:lpstr>=&gt; In which quarter of 2020, get the maximum total_sold_quantity? The final output contains these fields sorted by the total_sold_quantity,      Quarter       total_sold_quantity _mln      </vt:lpstr>
      <vt:lpstr>CONVERSION OF OUTPUT TO VISUAL AND INSIGHTS</vt:lpstr>
      <vt:lpstr>=&gt; Which channel helped to bring more gross sales in the fiscal year 2021  and the percentage of contribution? The final output contains these fields,      channel      gross_sales_mln       percentage </vt:lpstr>
      <vt:lpstr>CONVERSION OF OUTPUT TO VISUAL AND INSIGHTS</vt:lpstr>
      <vt:lpstr>=&gt; Get the Top 3 products in each division that have a high total_sold_quantity in the fiscal_year 2021? The final output contains these fields,      division       product_code       product              total_sold_quantity             rank_order </vt:lpstr>
      <vt:lpstr>CONVERSION OF OUTPUT TO VISUAL AND INSIGHTS</vt:lpstr>
      <vt:lpstr>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AD-HOC REQUEST 1</dc:title>
  <dc:creator>Rajvardhan Singh Parmar</dc:creator>
  <cp:lastModifiedBy>122CE0511 (SHANTANUDAYANAND BANKAR)</cp:lastModifiedBy>
  <cp:revision>6</cp:revision>
  <dcterms:created xsi:type="dcterms:W3CDTF">2024-02-06T10:27:33Z</dcterms:created>
  <dcterms:modified xsi:type="dcterms:W3CDTF">2025-10-25T04:59:15Z</dcterms:modified>
</cp:coreProperties>
</file>